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86" r:id="rId7"/>
    <p:sldId id="277" r:id="rId8"/>
    <p:sldId id="273" r:id="rId9"/>
    <p:sldId id="259" r:id="rId10"/>
    <p:sldId id="260" r:id="rId11"/>
    <p:sldId id="275" r:id="rId12"/>
    <p:sldId id="261" r:id="rId13"/>
    <p:sldId id="269" r:id="rId14"/>
    <p:sldId id="262" r:id="rId15"/>
    <p:sldId id="263" r:id="rId16"/>
    <p:sldId id="282" r:id="rId17"/>
    <p:sldId id="270" r:id="rId18"/>
    <p:sldId id="264" r:id="rId19"/>
    <p:sldId id="265" r:id="rId20"/>
    <p:sldId id="271" r:id="rId21"/>
    <p:sldId id="272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3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68D6F-5007-4211-961B-3027D39B6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95BFD3-60FF-4793-A2B3-FC966BDF1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FFDA2-0835-4408-BF33-9798B8E7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7D9653-E4E8-4AFA-ABC7-1C373A2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BD5846-E813-4C07-BF2E-D4C6C24A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04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8A11E-7A94-49C8-AB4B-C912BBF5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51E59B-88BB-4989-AD6A-192DB2FBB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3F5AF0-ADA6-4B05-952E-1CC4AD82A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5DD16A-9204-49C9-B35C-37EE9513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A94C49-B6D5-49B2-9882-8E54AD1A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033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D6DA1D-D5AB-4185-95A2-16410C4F1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B5282F-073D-4F38-A294-BE9CFB930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9802C-1EDE-498B-9C49-E8460803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C4D5E2-7436-4C46-ABAA-C3B12F7C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973D87-5EEC-44BA-AE60-9682C3A0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65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EBA82-4651-4DBF-B861-1E366195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A3232-C535-4218-9F3E-5E4552A3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AC9048-08D4-48F3-B0F5-AB8B9C8EA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9C69C3-C90E-4E98-A758-8C9409C0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D6AFA3-9DAC-4C07-8B56-262F514C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01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2096F-3146-45A3-ACDF-8088C3D4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9B161E-B362-4A4D-A7B2-E14DC1CFB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745A0-E185-413A-9B5F-AA46D78D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BBA5E3-50A6-419D-9A18-A1632FE4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350A6E-F495-441D-92E7-3D9336CC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9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ED593-68A8-4541-9F9A-11B44EEEF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04EDC-79E2-4784-907B-43D6BF877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28ED79-0918-40AE-8010-DBCA61C17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64B678-B41F-4775-9B05-EE00D49E5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B9044C-6D31-407B-8F29-F9C53051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522B7D-1C97-422C-904B-2E2B2B90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54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9E56A-6481-4F00-A8CF-A4E4C025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096442-B5FF-4BF6-9006-D3C4F4E51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F77EF4-697F-48C6-9498-B751D0CAE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025FCC-9CF6-4877-8DCA-1CE3DFB54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46E949-1B71-403C-ABBB-463A49A7F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E0F0EB-03F0-46B5-81B7-8946568E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DCCD32-337A-4B5E-BB0A-6BF2DC87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8CE3D9-D4DE-4792-A8CA-58771BDC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75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951AB-5692-479D-8913-F801F8D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E7E3BC-349A-4932-B799-8D8EAA3B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58E6E9-22AD-4BF7-BED7-02531935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A8CB02-93BC-465F-BD93-1557CDCC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42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7FD00D-46B8-4EA3-81C7-79D65E03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CB3230-43EA-4880-A6C0-0E2E814A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4D3EE9-8940-44C4-8C49-0AD0078B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83BD4-3094-4B48-BD1D-4DB4B33F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02752-1671-4299-9C4F-D197D3A2C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89E662-A636-4270-935A-81CE802DB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D53812-1F23-4622-86C7-BF5CECA0C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1B35B4-6A40-46AA-9EA8-416D46A2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A34463-8EAB-42B4-B3C1-01662B82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03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6F32-3A6C-4D40-B85B-14E60963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843F88-28D3-47B9-8840-5324D2C94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77012F-6FD3-4601-8DDE-17BCCE97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26A383-524B-4573-83A7-0E2FD388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30FDFC-94DE-4113-B823-84C5A55E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AF1AA-968B-4061-90B8-0FF21F43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73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228D6F-9AFC-421B-AB0E-8F1A3A99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EE6188-85CE-461B-B767-6D362F1CA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5981E6-4781-42B0-94CC-A711329E0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A2FF40-873F-4769-948C-3CB041AF8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4D870-C0DD-4EE6-9578-94AFF7660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40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E540D-85C3-4667-80A0-AB4BDF44F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Topic Modeling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263879-FA77-4C5F-B38D-49094FAC16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Peitian Zhang</a:t>
            </a:r>
          </a:p>
          <a:p>
            <a:r>
              <a:rPr lang="en-US" altLang="zh-CN" dirty="0"/>
              <a:t>Renmin University of China</a:t>
            </a:r>
          </a:p>
          <a:p>
            <a:r>
              <a:rPr lang="en-US" altLang="zh-CN" dirty="0"/>
              <a:t>Currently @ MSRA Social Computing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20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D7FD9-47D9-40C8-AFFD-1C27E137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PLSA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2E62-C921-46A2-8AEF-41DDDA158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65675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CN" dirty="0"/>
                  <a:t>Model the 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by</a:t>
                </a:r>
                <a:endParaRPr lang="en-US" altLang="zh-CN" b="0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Pick topic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which is model’s parameter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Pick word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which is model’s parameter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Repeat 2. N times</a:t>
                </a:r>
              </a:p>
              <a:p>
                <a:r>
                  <a:rPr lang="en-US" altLang="zh-CN" dirty="0"/>
                  <a:t>Use latent variable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to explain the generation of one document: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𝒵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𝒲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𝒵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Use EM algorithm to maximize the log likelihood over the entire corpus: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𝒲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𝒲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∈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𝒵</m:t>
                                              </m:r>
                                            </m:sub>
                                            <m:sup/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2E62-C921-46A2-8AEF-41DDDA158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65675"/>
                <a:ext cx="10515600" cy="4351338"/>
              </a:xfrm>
              <a:blipFill>
                <a:blip r:embed="rId2"/>
                <a:stretch>
                  <a:fillRect l="-638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3F428D-8B0C-49EC-BF12-AC2F98F5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402" y="37666"/>
            <a:ext cx="4347194" cy="17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F65B-5780-420A-B0EB-9DED4FFC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748D-6C10-4351-88E5-E7CB31917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Why use LDA?</a:t>
                </a:r>
              </a:p>
              <a:p>
                <a:pPr lvl="1"/>
                <a:r>
                  <a:rPr lang="en-US" altLang="zh-CN" dirty="0"/>
                  <a:t>The parameters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PLSA are directly modeled as multinomial distribution over the training set, which limits its inference ability for unseen documents; they also tends to have low sparsity.</a:t>
                </a:r>
              </a:p>
              <a:p>
                <a:pPr lvl="1"/>
                <a:r>
                  <a:rPr lang="en-US" dirty="0"/>
                  <a:t>We want a well-organized latent distribution where we can draw a random point to serve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 In this way, we generalize the model.</a:t>
                </a:r>
              </a:p>
              <a:p>
                <a:r>
                  <a:rPr lang="en-US" dirty="0"/>
                  <a:t>Why use Dirichlet prior?</a:t>
                </a:r>
              </a:p>
              <a:p>
                <a:pPr lvl="1"/>
                <a:r>
                  <a:rPr lang="en-US" dirty="0"/>
                  <a:t>Point drawn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-dimensional Dirichlet forms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simplex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which is convenient to model multinomial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748D-6C10-4351-88E5-E7CB3191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b="-8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615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D489-203F-497C-BFA8-0AEE5FFB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C94344-1B5A-4420-90ED-1BBAE392F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3096" y="2795203"/>
                <a:ext cx="10725807" cy="406279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LDA tries to solve the above problem by introducing </a:t>
                </a:r>
                <a:r>
                  <a:rPr lang="en-US" altLang="zh-CN" i="1" dirty="0"/>
                  <a:t>Dirichlet prior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zh-CN" dirty="0"/>
                  <a:t> that governs the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dirty="0"/>
                  <a:t> respectively.</a:t>
                </a:r>
              </a:p>
              <a:p>
                <a:r>
                  <a:rPr lang="en-US" altLang="zh-CN" dirty="0"/>
                  <a:t>The likelihood of generating one document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;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Use Gibbs Sampling to maximize the likelihood.</a:t>
                </a:r>
              </a:p>
              <a:p>
                <a:r>
                  <a:rPr lang="en-US" altLang="zh-CN" dirty="0"/>
                  <a:t>Need </a:t>
                </a:r>
                <a:r>
                  <a:rPr lang="en-US" altLang="zh-CN" b="1" dirty="0"/>
                  <a:t>approximation</a:t>
                </a:r>
                <a:r>
                  <a:rPr lang="en-US" altLang="zh-CN" dirty="0"/>
                  <a:t> to inference the posterior: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C94344-1B5A-4420-90ED-1BBAE392F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3096" y="2795203"/>
                <a:ext cx="10725807" cy="4062797"/>
              </a:xfrm>
              <a:blipFill>
                <a:blip r:embed="rId2"/>
                <a:stretch>
                  <a:fillRect l="-852" t="-3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ACD34F-9F2D-4A3C-95FB-B7B01AE39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69" y="365125"/>
            <a:ext cx="4635917" cy="1848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A7365-3F1A-448C-82EC-8B850BC32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668" y="0"/>
            <a:ext cx="3971401" cy="275896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373FD98-A020-4AC6-B55B-384C62CA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69" y="322595"/>
            <a:ext cx="4635917" cy="18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1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83F8-E918-4E1A-B9E7-A5A745F0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25FE-CAB6-4402-B66E-F9311BDB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Aims:</a:t>
            </a:r>
          </a:p>
          <a:p>
            <a:pPr lvl="1"/>
            <a:r>
              <a:rPr lang="en-US" dirty="0"/>
              <a:t>Solve the intractable posterior of LDA</a:t>
            </a:r>
          </a:p>
          <a:p>
            <a:pPr lvl="1"/>
            <a:r>
              <a:rPr lang="en-US" dirty="0"/>
              <a:t>Combine word relatedness(embedding) to Topic Modeling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Use neural networks as black box to inference posterior</a:t>
            </a:r>
          </a:p>
          <a:p>
            <a:pPr lvl="2"/>
            <a:r>
              <a:rPr lang="en-US" dirty="0"/>
              <a:t>Variational Inference</a:t>
            </a:r>
          </a:p>
          <a:p>
            <a:pPr lvl="2"/>
            <a:r>
              <a:rPr lang="en-US" dirty="0"/>
              <a:t>GAN encoder</a:t>
            </a:r>
          </a:p>
          <a:p>
            <a:pPr lvl="1"/>
            <a:r>
              <a:rPr lang="en-US" dirty="0"/>
              <a:t>Involve word embedding in forming the latent topic distribution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6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9278-C884-45C0-8F2C-0D3FB9CCE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871" y="4691010"/>
            <a:ext cx="1910255" cy="72803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ICML 2016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ABDA3A-DC90-4B10-9727-2F5A816E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8" y="2107704"/>
            <a:ext cx="8188639" cy="21133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149D5E-D9DF-4BF2-BDAF-D41F2AFF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Variational Inference</a:t>
            </a:r>
          </a:p>
        </p:txBody>
      </p:sp>
    </p:spTree>
    <p:extLst>
      <p:ext uri="{BB962C8B-B14F-4D97-AF65-F5344CB8AC3E}">
        <p14:creationId xmlns:p14="http://schemas.microsoft.com/office/powerpoint/2010/main" val="426655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CB188-3831-4495-AFF4-47BCC6357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1989" y="555734"/>
                <a:ext cx="10308021" cy="574653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Denote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dirty="0"/>
                  <a:t> is the one hot representation of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the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is the bag-of-words representation of the document,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 is the latent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Variational Auto-Encoder Architecture:</a:t>
                </a:r>
              </a:p>
              <a:p>
                <a:pPr lvl="1"/>
                <a:r>
                  <a:rPr lang="en-US" altLang="zh-CN" dirty="0"/>
                  <a:t>Encoding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outputs the distribution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MLP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MLP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 from this distribution by Reparameterization Trick: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Decoding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reconstructs input by independently generating each word: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𝑬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b="0" dirty="0"/>
                  <a:t>Likelihood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is intractable, instead we optimize its ELBO: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ELBO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CB188-3831-4495-AFF4-47BCC6357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89" y="555734"/>
                <a:ext cx="10308021" cy="5746531"/>
              </a:xfrm>
              <a:blipFill>
                <a:blip r:embed="rId2"/>
                <a:stretch>
                  <a:fillRect l="-947" t="-2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4CC6526-0337-4F08-BEEB-0FC22192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606" y="1143485"/>
            <a:ext cx="2062394" cy="19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89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2B097-09EF-445C-86C7-F2BBEFDD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863" y="2225012"/>
            <a:ext cx="7578274" cy="24079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A9E6A7-F9AF-4DC1-B8B3-D1E9D9FB3CE5}"/>
              </a:ext>
            </a:extLst>
          </p:cNvPr>
          <p:cNvSpPr txBox="1">
            <a:spLocks/>
          </p:cNvSpPr>
          <p:nvPr/>
        </p:nvSpPr>
        <p:spPr>
          <a:xfrm>
            <a:off x="5140872" y="4998436"/>
            <a:ext cx="1910255" cy="728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ICLR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95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5F4DC-1A64-4E30-8463-2A999A24E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60903"/>
                <a:ext cx="10515600" cy="5516060"/>
              </a:xfrm>
            </p:spPr>
            <p:txBody>
              <a:bodyPr/>
              <a:lstStyle/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is assumed to be Gaussian in the above page, however, 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to have Dirichlet prior to keep good property of latent space.</a:t>
                </a:r>
              </a:p>
              <a:p>
                <a:r>
                  <a:rPr lang="en-US" dirty="0"/>
                  <a:t>Directly using Dirichlet prior makes optimizing ELBO difficult. So the second work tries to use log-Gaussian to mimic Dirichlet (LDAVAE) and replace mixture of multinomials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:r>
                  <a:rPr lang="en-US" i="1" dirty="0"/>
                  <a:t>weighted product of experts </a:t>
                </a:r>
                <a:r>
                  <a:rPr lang="en-US" dirty="0"/>
                  <a:t>(</a:t>
                </a:r>
                <a:r>
                  <a:rPr lang="en-US" dirty="0" err="1"/>
                  <a:t>ProdLDA</a:t>
                </a:r>
                <a:r>
                  <a:rPr lang="en-US" dirty="0"/>
                  <a:t>)</a:t>
                </a:r>
                <a:r>
                  <a:rPr lang="en-US" i="1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5F4DC-1A64-4E30-8463-2A999A24E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60903"/>
                <a:ext cx="10515600" cy="5516060"/>
              </a:xfrm>
              <a:blipFill>
                <a:blip r:embed="rId2"/>
                <a:stretch>
                  <a:fillRect l="-1043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ED058C-8F9E-4F92-9FD7-919795AA9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381" y="3505306"/>
            <a:ext cx="7695238" cy="16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26590-2FCA-47FA-B3A6-174A18C15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286" y="5286571"/>
            <a:ext cx="7171428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C4496-1919-4B35-B54D-41D5A1B5D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9103"/>
            <a:ext cx="10515600" cy="73786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ACL 2020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0E739-28D0-416A-93B2-275AA59C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76" y="1895666"/>
            <a:ext cx="9019048" cy="3066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738648-E46E-4610-889B-6C988A07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328383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B6D344-B9D1-48BA-A3E0-75EFCD2F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4754"/>
            <a:ext cx="5927002" cy="257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EAE17-06F6-4B9B-B3B6-188F25B6C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3900" cy="42822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B0FCAF-E8B5-463B-AD2D-AC273AA05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28" y="-4415"/>
            <a:ext cx="3654972" cy="5042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6F409-270A-4F52-8227-A60064E58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66329"/>
            <a:ext cx="3536731" cy="1596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ACB4B-0D9F-4A0B-B008-B831AFBAA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883" y="5929106"/>
            <a:ext cx="1461336" cy="6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40632-8FAC-41FB-8D32-1C72D004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04368-00C6-4683-93FC-58125E55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r>
              <a:rPr lang="en-US" altLang="zh-CN" dirty="0"/>
              <a:t>Math </a:t>
            </a:r>
            <a:r>
              <a:rPr lang="en-US" altLang="zh-CN" dirty="0" err="1"/>
              <a:t>Fundations</a:t>
            </a:r>
            <a:endParaRPr lang="en-US" altLang="zh-CN" dirty="0"/>
          </a:p>
          <a:p>
            <a:r>
              <a:rPr lang="en-US" altLang="zh-CN" dirty="0"/>
              <a:t>Datasets</a:t>
            </a:r>
          </a:p>
          <a:p>
            <a:r>
              <a:rPr lang="en-US" altLang="zh-CN" dirty="0"/>
              <a:t>Metrics</a:t>
            </a:r>
          </a:p>
          <a:p>
            <a:r>
              <a:rPr lang="en-US" altLang="zh-CN" dirty="0"/>
              <a:t>Traditional Methods</a:t>
            </a:r>
          </a:p>
          <a:p>
            <a:r>
              <a:rPr lang="en-US" altLang="zh-CN" dirty="0"/>
              <a:t>Neural Methods</a:t>
            </a:r>
          </a:p>
          <a:p>
            <a:r>
              <a:rPr lang="en-US" altLang="zh-CN" dirty="0"/>
              <a:t>BERT-based Methods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139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BBABF-00BF-4DD8-B40D-B65DB0EC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90" y="429000"/>
            <a:ext cx="6780952" cy="60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C8828-1C16-4421-9D98-5325D39C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515" y="271857"/>
            <a:ext cx="3638095" cy="6314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D43C0-01F2-4256-B5E7-134BAA1C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412" y="6438524"/>
            <a:ext cx="6523809" cy="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1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5323-D2BD-4F40-95AB-8B82E8CD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word embedding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BE9A5-2D5F-4646-B6E4-E7927F1F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08" y="2279433"/>
            <a:ext cx="8617784" cy="2438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CB061D-3595-4C0F-A983-56BC7B392665}"/>
              </a:ext>
            </a:extLst>
          </p:cNvPr>
          <p:cNvSpPr txBox="1"/>
          <p:nvPr/>
        </p:nvSpPr>
        <p:spPr>
          <a:xfrm>
            <a:off x="5216769" y="5122013"/>
            <a:ext cx="175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20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5D179-3E2A-4D1C-9892-1868A934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3981" y="522540"/>
                <a:ext cx="10515600" cy="5672466"/>
              </a:xfrm>
            </p:spPr>
            <p:txBody>
              <a:bodyPr/>
              <a:lstStyle/>
              <a:p>
                <a:r>
                  <a:rPr lang="en-US" dirty="0"/>
                  <a:t>Given word embedding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/>
                  <a:t>, represent each topic as a point in the same latent space: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300" dirty="0"/>
              </a:p>
              <a:p>
                <a:r>
                  <a:rPr lang="en-US" dirty="0"/>
                  <a:t>The likelihood of the corpus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7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b="0" dirty="0"/>
                  <a:t>    </a:t>
                </a:r>
                <a:endParaRPr lang="en-US" sz="3200" b="1" dirty="0"/>
              </a:p>
              <a:p>
                <a:r>
                  <a:rPr lang="en-US" dirty="0"/>
                  <a:t>Use Variational Inference to maximize the ELBO: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5D179-3E2A-4D1C-9892-1868A934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981" y="522540"/>
                <a:ext cx="10515600" cy="5672466"/>
              </a:xfrm>
              <a:blipFill>
                <a:blip r:embed="rId2"/>
                <a:stretch>
                  <a:fillRect l="-1043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D69F4D1-3A4B-4223-9E5A-276CF0F3B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29" y="1354080"/>
            <a:ext cx="4523809" cy="119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A280E-F9C6-4EED-A487-5F420FB27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738" y="1366694"/>
            <a:ext cx="3609524" cy="361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6A5BE-4CEF-4288-AF5F-BB3304021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929" y="4566572"/>
            <a:ext cx="5098559" cy="1768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AB2871-14AC-4BA2-B0DC-9422517E2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317" y="3020753"/>
            <a:ext cx="3741683" cy="38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819281-A51C-41D6-80D2-E2A84C92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5" y="129000"/>
            <a:ext cx="6876190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1FDBE-6C57-4C31-A088-7B29361D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095"/>
            <a:ext cx="7733333" cy="63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84B1F-76E6-4246-8E0F-8BF5090EAE74}"/>
              </a:ext>
            </a:extLst>
          </p:cNvPr>
          <p:cNvSpPr txBox="1"/>
          <p:nvPr/>
        </p:nvSpPr>
        <p:spPr>
          <a:xfrm>
            <a:off x="7811814" y="267095"/>
            <a:ext cx="438018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Topic Coherence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Document Completion Task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Divide each test document into two sets of words;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The first half is fed to the encoder for a topic proportion;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Use this topic proportion to generate the second set of words and compute likelihood.</a:t>
            </a:r>
          </a:p>
          <a:p>
            <a:pPr marL="800100" lvl="1" indent="-342900">
              <a:buAutoNum type="arabicPeriod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7B762-B3A4-4C1D-8F18-A702324DC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431" y="567687"/>
            <a:ext cx="3780952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490E-FB04-4F73-B38D-9A679841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21F-BD82-4288-B1D3-354E591DA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Enjoy the merits of pretrained language models</a:t>
            </a:r>
          </a:p>
          <a:p>
            <a:r>
              <a:rPr lang="en-US" dirty="0"/>
              <a:t>Use contextualized embeddings to overcome bag-of-words.</a:t>
            </a:r>
          </a:p>
        </p:txBody>
      </p:sp>
    </p:spTree>
    <p:extLst>
      <p:ext uri="{BB962C8B-B14F-4D97-AF65-F5344CB8AC3E}">
        <p14:creationId xmlns:p14="http://schemas.microsoft.com/office/powerpoint/2010/main" val="303194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3FCFAC-C3EC-4DF9-9B88-FF8BE536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49" y="2013862"/>
            <a:ext cx="9285502" cy="28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1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8D99B0-F1AB-4DD5-885C-0E54CD5EE7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46633"/>
                <a:ext cx="10515600" cy="576473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Intuition</a:t>
                </a:r>
              </a:p>
              <a:p>
                <a:pPr lvl="1"/>
                <a:r>
                  <a:rPr lang="en-US" altLang="zh-CN" dirty="0"/>
                  <a:t>Directly cluster pretrained word embeddings by centroid-based clustering algorithm while incorporating corpus information.</a:t>
                </a:r>
              </a:p>
              <a:p>
                <a:r>
                  <a:rPr lang="en-US" altLang="zh-CN" dirty="0"/>
                  <a:t>Methodology 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Get word embedding by averaging all its </a:t>
                </a:r>
                <a:r>
                  <a:rPr lang="en-US" altLang="zh-CN" dirty="0" err="1"/>
                  <a:t>subword</a:t>
                </a:r>
                <a:r>
                  <a:rPr lang="en-US" altLang="zh-CN" dirty="0"/>
                  <a:t> embeddings and </a:t>
                </a:r>
                <a:r>
                  <a:rPr lang="en-US" altLang="zh-CN" b="1" dirty="0"/>
                  <a:t>weight</a:t>
                </a:r>
                <a:r>
                  <a:rPr lang="en-US" altLang="zh-CN" dirty="0"/>
                  <a:t> each word by:</a:t>
                </a:r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914400" lvl="1" indent="-457200">
                  <a:buAutoNum type="arabicPeriod" startAt="2"/>
                </a:pPr>
                <a:r>
                  <a:rPr lang="en-US" altLang="zh-CN" dirty="0"/>
                  <a:t>Cluster by </a:t>
                </a:r>
                <a:r>
                  <a:rPr lang="en-US" altLang="zh-CN" dirty="0" err="1"/>
                  <a:t>KMeans</a:t>
                </a:r>
                <a:r>
                  <a:rPr lang="en-US" altLang="zh-CN" dirty="0"/>
                  <a:t>/</a:t>
                </a:r>
                <a:r>
                  <a:rPr lang="en-US" altLang="zh-CN" dirty="0" err="1"/>
                  <a:t>Sperical-KMeans</a:t>
                </a:r>
                <a:r>
                  <a:rPr lang="en-US" altLang="zh-CN" dirty="0"/>
                  <a:t>/GMM.</a:t>
                </a:r>
              </a:p>
              <a:p>
                <a:pPr marL="914400" lvl="1" indent="-457200">
                  <a:buAutoNum type="arabicPeriod" startAt="2"/>
                </a:pPr>
                <a:r>
                  <a:rPr lang="en-US" altLang="zh-CN" dirty="0"/>
                  <a:t>Extract top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CN" dirty="0"/>
                  <a:t> words that are closest to the centroid as representatives and </a:t>
                </a:r>
                <a:r>
                  <a:rPr lang="en-US" altLang="zh-CN" b="1" dirty="0" err="1"/>
                  <a:t>rerank</a:t>
                </a:r>
                <a:r>
                  <a:rPr lang="en-US" altLang="zh-CN" dirty="0"/>
                  <a:t> them by term importance.</a:t>
                </a:r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8D99B0-F1AB-4DD5-885C-0E54CD5EE7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46633"/>
                <a:ext cx="10515600" cy="5764733"/>
              </a:xfrm>
              <a:blipFill>
                <a:blip r:embed="rId2"/>
                <a:stretch>
                  <a:fillRect l="-1043" t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0FF385E-EA9A-44FA-9291-66313FB2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60" y="5633325"/>
            <a:ext cx="4642879" cy="1224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8540AE-BEBC-4E75-A9EE-CF2192D65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006" y="2676745"/>
            <a:ext cx="3820986" cy="1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3657C-4B4C-4DAE-BEE2-E8994966F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zh-CN" dirty="0"/>
              <a:t>Experiments</a:t>
            </a:r>
          </a:p>
          <a:p>
            <a:pPr lvl="1"/>
            <a:r>
              <a:rPr lang="en-US" altLang="zh-CN" i="1" dirty="0"/>
              <a:t>20NewsGroup</a:t>
            </a:r>
            <a:r>
              <a:rPr lang="en-US" altLang="zh-CN" dirty="0"/>
              <a:t> and </a:t>
            </a:r>
            <a:r>
              <a:rPr lang="en-US" altLang="zh-CN" i="1" dirty="0"/>
              <a:t>Reuters </a:t>
            </a:r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Split dataset into 60% training set and 40% test set. Training set is used to clustering and get top 10 words for each topic, while test set is used to evaluate the </a:t>
            </a:r>
            <a:r>
              <a:rPr lang="en-US" altLang="zh-CN" i="1" dirty="0"/>
              <a:t>Normalized Pointwise Mutual Information </a:t>
            </a:r>
            <a:r>
              <a:rPr lang="en-US" altLang="zh-CN" dirty="0"/>
              <a:t>as a measure of topic coherence.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3B29D3-273F-42A6-BCAD-141CA9CE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2" y="2350374"/>
            <a:ext cx="11121916" cy="418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82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8752F2E-72D5-4C25-A825-B49E2162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6" y="1911246"/>
            <a:ext cx="5448925" cy="46280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27DDF7-CCF3-4B37-9ECD-7DDA21D73C55}"/>
              </a:ext>
            </a:extLst>
          </p:cNvPr>
          <p:cNvSpPr txBox="1"/>
          <p:nvPr/>
        </p:nvSpPr>
        <p:spPr>
          <a:xfrm>
            <a:off x="346024" y="569625"/>
            <a:ext cx="535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Influence of infrequent terms</a:t>
            </a:r>
            <a:endParaRPr lang="zh-CN" altLang="en-US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972BAA-F7DB-44D4-969C-2D4B88F25ABA}"/>
              </a:ext>
            </a:extLst>
          </p:cNvPr>
          <p:cNvSpPr txBox="1"/>
          <p:nvPr/>
        </p:nvSpPr>
        <p:spPr>
          <a:xfrm>
            <a:off x="6840512" y="569626"/>
            <a:ext cx="535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Complexity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2B5CD1-4F8E-45DB-BAC5-7C1255D70CF1}"/>
                  </a:ext>
                </a:extLst>
              </p:cNvPr>
              <p:cNvSpPr txBox="1"/>
              <p:nvPr/>
            </p:nvSpPr>
            <p:spPr>
              <a:xfrm>
                <a:off x="6445770" y="1911246"/>
                <a:ext cx="574623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For t iterations, k clusters, n words and m-dimensional embedding:</a:t>
                </a: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𝑡𝑘𝑛𝑚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</a:t>
                </a:r>
                <a:r>
                  <a:rPr lang="en-US" altLang="zh-CN" sz="2400" dirty="0" err="1"/>
                  <a:t>KMeans</a:t>
                </a:r>
                <a:endParaRPr lang="en-US" altLang="zh-CN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𝑡𝑘𝑛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GMM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𝑡𝑘𝑁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LDA 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all word count.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LDA takes 1 minute to run, whilst KM takes 10 seconds on CPU and 3-4 seconds on GPU.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2B5CD1-4F8E-45DB-BAC5-7C1255D7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770" y="1911246"/>
                <a:ext cx="5746230" cy="3416320"/>
              </a:xfrm>
              <a:prstGeom prst="rect">
                <a:avLst/>
              </a:prstGeom>
              <a:blipFill>
                <a:blip r:embed="rId3"/>
                <a:stretch>
                  <a:fillRect l="-1379" t="-1429" r="-424" b="-3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7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51842-AF5D-4F48-942B-A99D8FEE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79CF5-1A0E-450D-ABF3-24CD8773A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5695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What is topic modeling?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Automatically discover topics </a:t>
                </a:r>
                <a:r>
                  <a:rPr lang="en-US" altLang="zh-CN" i="1" dirty="0"/>
                  <a:t>(unobserved) </a:t>
                </a:r>
                <a:r>
                  <a:rPr lang="en-US" altLang="zh-CN" dirty="0"/>
                  <a:t>from text corpus </a:t>
                </a:r>
                <a:r>
                  <a:rPr lang="en-US" altLang="zh-CN" i="1" dirty="0"/>
                  <a:t>(observed).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b="1" dirty="0"/>
                  <a:t>Why do we need topic modeling?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It facilitates many </a:t>
                </a:r>
                <a:r>
                  <a:rPr lang="en-US" altLang="zh-CN" dirty="0" err="1"/>
                  <a:t>nlp</a:t>
                </a:r>
                <a:r>
                  <a:rPr lang="en-US" altLang="zh-CN" dirty="0"/>
                  <a:t> applications including document analysis, text summarization and ad-hoc information retrieval.</a:t>
                </a:r>
              </a:p>
              <a:p>
                <a:r>
                  <a:rPr lang="en-US" altLang="zh-CN" b="1" dirty="0"/>
                  <a:t>Notations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documents in the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, they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unique words in total, forming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, and 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(pre-defined) topics hidden. We denote a single document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a single word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and a single topic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For each document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words,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is all the words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457200" lvl="1" indent="0">
                  <a:buNone/>
                </a:pPr>
                <a:endParaRPr lang="en-US" altLang="zh-CN" b="1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79CF5-1A0E-450D-ABF3-24CD8773A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5695" y="1825624"/>
                <a:ext cx="10515600" cy="5032375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419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F5B27-94CC-49D9-A5FF-31839194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BERTopic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124966-77EB-409C-9704-BBA9FE039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altLang="zh-CN" dirty="0"/>
                  <a:t>Cluster document embedding produced by sentence-BERT.</a:t>
                </a:r>
              </a:p>
              <a:p>
                <a:pPr marL="514350" indent="-514350">
                  <a:buAutoNum type="arabicPeriod"/>
                </a:pPr>
                <a:r>
                  <a:rPr lang="en-US" altLang="zh-CN" dirty="0"/>
                  <a:t>Extract words with top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highest 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score to represent the topic.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124966-77EB-409C-9704-BBA9FE039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128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E9549-3BC3-4CBF-82EA-1849A512D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31762"/>
            <a:ext cx="10515600" cy="56314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WWW 2022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525691-9E27-46F6-8F5B-86B43F43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45" y="2070968"/>
            <a:ext cx="10317110" cy="213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70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57FB0-492F-42FB-B988-8662AED2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for PLM-based Topic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96CC74-880A-44BE-A608-D4BB696D4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Unsuitability of PLM Embedding Space for Clustering</a:t>
                </a:r>
              </a:p>
              <a:p>
                <a:pPr lvl="1"/>
                <a:r>
                  <a:rPr lang="en-US" altLang="zh-CN" dirty="0"/>
                  <a:t>The embedding spaces of BERT do not exhibit clearly separated clusters and applying clustering algorithms like </a:t>
                </a:r>
                <a:r>
                  <a:rPr lang="zh-CN" altLang="en-US" dirty="0"/>
                  <a:t>𝐾</a:t>
                </a:r>
                <a:r>
                  <a:rPr lang="en-US" altLang="zh-CN" dirty="0"/>
                  <a:t>-means to these spaces leads to low-quality and unstable clusters.</a:t>
                </a:r>
              </a:p>
              <a:p>
                <a:pPr lvl="1"/>
                <a:r>
                  <a:rPr lang="en-US" altLang="zh-CN" dirty="0"/>
                  <a:t>This is because Masked Language Modeling objective assumes the learned contextualized embeddings are generated from a Gaussian Mixture Model (GMM)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mixture components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is the vocabulary size of BERT. </a:t>
                </a:r>
              </a:p>
              <a:p>
                <a:pPr lvl="1"/>
                <a:r>
                  <a:rPr lang="en-US" altLang="zh-CN" dirty="0"/>
                  <a:t>Randomly sample 3000 word embeddings </a:t>
                </a:r>
                <a:br>
                  <a:rPr lang="en-US" altLang="zh-CN" dirty="0"/>
                </a:br>
                <a:r>
                  <a:rPr lang="en-US" altLang="zh-CN" dirty="0"/>
                  <a:t>and visualize by t-SNE: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96CC74-880A-44BE-A608-D4BB696D4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384370B-15D1-4912-B866-746A491A0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38" y="4475385"/>
            <a:ext cx="3257862" cy="23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47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57AC97F-402E-41AD-8845-222D685C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Challenges for PLM-based Topic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6C0AB1-844A-44A8-9906-6A5BB3958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altLang="zh-CN" b="1" dirty="0"/>
              <a:t>Curse of Dimensionality</a:t>
            </a:r>
            <a:endParaRPr lang="en-US" altLang="zh-CN" dirty="0"/>
          </a:p>
          <a:p>
            <a:pPr lvl="1"/>
            <a:r>
              <a:rPr lang="en-US" altLang="zh-CN" dirty="0"/>
              <a:t>The Euclidean distance is no longer reliable in a high-dimensional space, causing Euclidean distance based clustering algorithms ineffective.</a:t>
            </a:r>
          </a:p>
          <a:p>
            <a:r>
              <a:rPr lang="en-US" altLang="zh-CN" b="1" dirty="0"/>
              <a:t>Lack of Good Document Representations from PLMs</a:t>
            </a:r>
          </a:p>
          <a:p>
            <a:pPr lvl="1"/>
            <a:r>
              <a:rPr lang="en-US" altLang="zh-CN" dirty="0"/>
              <a:t>BERT document embedding obtained from [CLS] is bad as stated in Sentence-BERT.</a:t>
            </a:r>
          </a:p>
          <a:p>
            <a:pPr lvl="1"/>
            <a:r>
              <a:rPr lang="en-US" altLang="zh-CN" dirty="0"/>
              <a:t>Using Sentence-BERT for topic modeling raises two issues:</a:t>
            </a:r>
          </a:p>
          <a:p>
            <a:pPr marL="1371600" lvl="2" indent="-457200">
              <a:buAutoNum type="arabicPeriod"/>
            </a:pPr>
            <a:r>
              <a:rPr lang="en-US" altLang="zh-CN" dirty="0"/>
              <a:t>When the corpus significantly diverges with the training set of Sentence-BERT, retraining is needed. However, training Sentence-BERT requires manual labels in </a:t>
            </a:r>
            <a:r>
              <a:rPr lang="en-US" altLang="zh-CN" i="1" dirty="0"/>
              <a:t>Natural Language Inference</a:t>
            </a:r>
            <a:r>
              <a:rPr lang="en-US" altLang="zh-CN" dirty="0"/>
              <a:t> task, which contradicts with the unsupervised nature of topic modeling.</a:t>
            </a:r>
          </a:p>
          <a:p>
            <a:pPr marL="1371600" lvl="2" indent="-457200">
              <a:buAutoNum type="arabicPeriod"/>
            </a:pPr>
            <a:r>
              <a:rPr lang="en-US" altLang="zh-CN" dirty="0"/>
              <a:t>The sentence embedding lies in a different latent space against word embeddings, thereby cannot be used to model document-topic distribution.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024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C2B7CC-FA66-486B-ABB1-6674B5C0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8355"/>
            <a:ext cx="12192000" cy="5599290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AA62544-2068-444A-86CC-0600037D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55"/>
            <a:ext cx="10515600" cy="1325563"/>
          </a:xfrm>
        </p:spPr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032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C50F2-5578-4F57-93EC-05076D93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F59E11-E764-49DB-A1BE-30404BF39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Learning Document Embedding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Attentively pool word embeddings into the document embedding. Keep the word embedding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fixed.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Spherical Topic Space</a:t>
                </a:r>
              </a:p>
              <a:p>
                <a:pPr lvl="1"/>
                <a:r>
                  <a:rPr lang="en-US" altLang="zh-CN" dirty="0"/>
                  <a:t>Project the original embedding space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dirty="0"/>
                  <a:t>to spherical latent space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|=1</m:t>
                    </m:r>
                  </m:oMath>
                </a14:m>
                <a:r>
                  <a:rPr lang="en-US" altLang="zh-CN" dirty="0"/>
                  <a:t>. The variables in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dirty="0"/>
                  <a:t>follow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mixture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-variate von Mises-Fisher distribution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is mean):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</m:oMath>
                  </m:oMathPara>
                </a14:m>
                <a:endParaRPr lang="en-US" altLang="zh-CN" b="1" dirty="0"/>
              </a:p>
              <a:p>
                <a:pPr lvl="1"/>
                <a:r>
                  <a:rPr lang="en-US" altLang="zh-CN" dirty="0"/>
                  <a:t>Critical point is to design objectives to learn a good mapping from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dirty="0"/>
                  <a:t>, which is captured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DNN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altLang="zh-CN" i="1" dirty="0"/>
                  <a:t>.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F59E11-E764-49DB-A1BE-30404BF39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179" r="-2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B872A5E-D1D8-4279-B5E2-13189DE7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89" y="3091606"/>
            <a:ext cx="5300248" cy="909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7A1C00-98F6-4722-9000-CF3C10CCA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787" y="3091606"/>
            <a:ext cx="2443819" cy="9091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C853A3-8217-4D09-B4A2-859CBB6C3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787" y="5121840"/>
            <a:ext cx="2716829" cy="7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87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30FB4-AC0A-4356-A910-3AE33747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0096CB-B1B8-4EB7-AADF-4CF52AFFD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Generation Process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topic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Uniform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latent word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vMF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Map the latent word back to the original word embedding space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DNN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This generation pipeline is the same for documents: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0096CB-B1B8-4EB7-AADF-4CF52AFFD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A9D6D33-FE47-4EFD-9CD3-1643A49E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397" y="4451986"/>
            <a:ext cx="7325205" cy="57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28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A3448-7923-431F-9AA1-DDC975F4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56F1B2-782F-4B80-BA9C-9BF0A6A89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3972" y="1825625"/>
                <a:ext cx="10964056" cy="5032375"/>
              </a:xfrm>
            </p:spPr>
            <p:txBody>
              <a:bodyPr/>
              <a:lstStyle/>
              <a:p>
                <a:r>
                  <a:rPr lang="en-US" altLang="zh-CN" b="1" dirty="0"/>
                  <a:t>Cluster in Spherical Space: </a:t>
                </a:r>
                <a:r>
                  <a:rPr lang="en-US" altLang="zh-CN" dirty="0"/>
                  <a:t>Jointly learn the topic latent space and the assignment of topics.</a:t>
                </a:r>
                <a:r>
                  <a:rPr lang="en-US" altLang="zh-CN" b="1" dirty="0"/>
                  <a:t> </a:t>
                </a:r>
              </a:p>
              <a:p>
                <a:endParaRPr lang="en-US" altLang="zh-CN" b="1" dirty="0"/>
              </a:p>
              <a:p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the topic assignment for each word;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the target topic assignment for each word, just like the average of cluster nodes in </a:t>
                </a:r>
                <a:r>
                  <a:rPr lang="en-US" altLang="zh-CN" dirty="0" err="1"/>
                  <a:t>KMeans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Move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towards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by minimizing cross-entropy: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encourages </a:t>
                </a:r>
                <a:r>
                  <a:rPr lang="en-US" altLang="zh-CN" i="1" dirty="0"/>
                  <a:t>distinctive topic assignment</a:t>
                </a:r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) and </a:t>
                </a:r>
                <a:r>
                  <a:rPr lang="en-US" altLang="zh-CN" i="1" dirty="0"/>
                  <a:t>balanced clustering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en-US" altLang="zh-CN" i="1" dirty="0"/>
                  <a:t>.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56F1B2-782F-4B80-BA9C-9BF0A6A89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972" y="1825625"/>
                <a:ext cx="10964056" cy="5032375"/>
              </a:xfrm>
              <a:blipFill>
                <a:blip r:embed="rId2"/>
                <a:stretch>
                  <a:fillRect l="-1001" t="-2179" r="-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BEDE59E2-18E3-4252-B119-683679FB82DE}"/>
              </a:ext>
            </a:extLst>
          </p:cNvPr>
          <p:cNvGrpSpPr/>
          <p:nvPr/>
        </p:nvGrpSpPr>
        <p:grpSpPr>
          <a:xfrm>
            <a:off x="1443831" y="2667240"/>
            <a:ext cx="10038687" cy="1027952"/>
            <a:chOff x="1408390" y="2277379"/>
            <a:chExt cx="10038687" cy="1027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BE643D8-C0A2-46BD-B723-30373155C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390" y="2277379"/>
              <a:ext cx="4374113" cy="102795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4398D6-C515-4BCA-B423-E82BA3B0B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989" y="2277379"/>
              <a:ext cx="5544088" cy="1027952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263AD0C-BD81-4C88-8705-3DD0ED37E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026" y="5343519"/>
            <a:ext cx="4566808" cy="9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1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D7C68-124B-48E6-957F-F64B64174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Reconstruct Document</a:t>
            </a:r>
          </a:p>
          <a:p>
            <a:pPr lvl="1"/>
            <a:r>
              <a:rPr lang="en-US" altLang="zh-CN" dirty="0"/>
              <a:t>Ensure the learned latent topics are meaningful summaries of the documents.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b="1" dirty="0"/>
              <a:t>Preserve PLM embeddings</a:t>
            </a:r>
          </a:p>
          <a:p>
            <a:pPr lvl="1"/>
            <a:r>
              <a:rPr lang="en-US" altLang="zh-CN" dirty="0"/>
              <a:t>Ensure the latent space preserves the important semantic information of the original embedding space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980BEF5-07E6-40A7-B93D-0EE5B5E6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65CDC61-916E-4ED2-862A-9A74EEDE5974}"/>
              </a:ext>
            </a:extLst>
          </p:cNvPr>
          <p:cNvGrpSpPr/>
          <p:nvPr/>
        </p:nvGrpSpPr>
        <p:grpSpPr>
          <a:xfrm>
            <a:off x="142332" y="3116091"/>
            <a:ext cx="11907333" cy="1015276"/>
            <a:chOff x="244710" y="2263515"/>
            <a:chExt cx="11907333" cy="10152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4BB6B01-9B78-42CE-A1A9-017FE6B5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2502" y="2442902"/>
              <a:ext cx="3936768" cy="83588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8C7A2BE-D39C-4474-A1DE-A5D97F82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710" y="2263515"/>
              <a:ext cx="4417056" cy="95522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A054D83-D1D9-473B-8289-D38E54D6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0007" y="2502957"/>
              <a:ext cx="3172036" cy="71578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A0CBAE8-70E4-41AE-A70C-DF6C94F0A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611" y="5812769"/>
            <a:ext cx="3702777" cy="8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6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C44D0E-60BA-4F17-8F72-1F1EED9C2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168" y="753373"/>
            <a:ext cx="6510728" cy="6104627"/>
          </a:xfr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C3CEF052-01EE-4985-A955-092C950E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8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E29A-233C-4FCE-8EEA-A94B98A3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E82B1-FCD8-4ACF-A48A-C74D6A156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20Newsgroups</a:t>
            </a:r>
          </a:p>
          <a:p>
            <a:pPr lvl="1"/>
            <a:r>
              <a:rPr lang="en-US" dirty="0"/>
              <a:t>A collection of approximately 20,000 </a:t>
            </a:r>
            <a:r>
              <a:rPr lang="en-US" b="1" dirty="0"/>
              <a:t>annotated</a:t>
            </a:r>
            <a:r>
              <a:rPr lang="en-US" dirty="0"/>
              <a:t> articles, partitioned evenly across 20 different </a:t>
            </a:r>
            <a:r>
              <a:rPr lang="en-US" altLang="zh-CN" dirty="0"/>
              <a:t>topics</a:t>
            </a:r>
            <a:r>
              <a:rPr lang="en-US" dirty="0"/>
              <a:t>.</a:t>
            </a:r>
          </a:p>
          <a:p>
            <a:r>
              <a:rPr lang="en-US" i="1" dirty="0"/>
              <a:t>NYTimes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collection of 180000 news articles published between 1987 and 2007.</a:t>
            </a:r>
          </a:p>
          <a:p>
            <a:r>
              <a:rPr lang="en-US" i="1" dirty="0"/>
              <a:t>Yelp </a:t>
            </a:r>
          </a:p>
          <a:p>
            <a:pPr lvl="1"/>
            <a:r>
              <a:rPr lang="en-US" dirty="0"/>
              <a:t>The Yelp Review Challenge dataset.</a:t>
            </a:r>
          </a:p>
          <a:p>
            <a:r>
              <a:rPr lang="en-US" dirty="0"/>
              <a:t>Different papers use different preprocessing methods to filter out some documents or words, resulting in different document/word number in total. </a:t>
            </a:r>
          </a:p>
        </p:txBody>
      </p:sp>
    </p:spTree>
    <p:extLst>
      <p:ext uri="{BB962C8B-B14F-4D97-AF65-F5344CB8AC3E}">
        <p14:creationId xmlns:p14="http://schemas.microsoft.com/office/powerpoint/2010/main" val="3717907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63C2E-4174-4CA3-A56E-C76A406B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45E79-0897-427C-922E-2E03B6495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77739"/>
          </a:xfrm>
        </p:spPr>
        <p:txBody>
          <a:bodyPr/>
          <a:lstStyle/>
          <a:p>
            <a:r>
              <a:rPr lang="en-US" altLang="zh-CN" b="1" dirty="0"/>
              <a:t>Datasets</a:t>
            </a:r>
          </a:p>
          <a:p>
            <a:pPr lvl="1"/>
            <a:r>
              <a:rPr lang="en-US" altLang="zh-CN" dirty="0" err="1"/>
              <a:t>NewYorkTime</a:t>
            </a:r>
            <a:r>
              <a:rPr lang="en-US" altLang="zh-CN" dirty="0"/>
              <a:t>(NYT); Yelp.</a:t>
            </a:r>
          </a:p>
          <a:p>
            <a:r>
              <a:rPr lang="en-US" altLang="zh-CN" b="1" dirty="0"/>
              <a:t>Metrics</a:t>
            </a:r>
          </a:p>
          <a:p>
            <a:pPr lvl="1"/>
            <a:r>
              <a:rPr lang="en-US" altLang="zh-CN" b="1" dirty="0"/>
              <a:t>Topic Coherence</a:t>
            </a:r>
          </a:p>
          <a:p>
            <a:pPr lvl="2"/>
            <a:r>
              <a:rPr lang="en-US" altLang="zh-CN" dirty="0" err="1"/>
              <a:t>Umass</a:t>
            </a:r>
            <a:r>
              <a:rPr lang="en-US" altLang="zh-CN" dirty="0"/>
              <a:t>, UCI</a:t>
            </a:r>
          </a:p>
          <a:p>
            <a:pPr lvl="2"/>
            <a:r>
              <a:rPr lang="en-US" altLang="zh-CN" i="1" dirty="0"/>
              <a:t>Intrusion: </a:t>
            </a:r>
            <a:r>
              <a:rPr lang="en-US" altLang="zh-CN" dirty="0"/>
              <a:t>Given the top words in a topic, we randomly inject one word from another topic then employ a human evaluator to identify this outlier. The precision is used.</a:t>
            </a:r>
            <a:endParaRPr lang="en-US" altLang="zh-CN" i="1" dirty="0"/>
          </a:p>
          <a:p>
            <a:pPr lvl="1"/>
            <a:r>
              <a:rPr lang="en-US" altLang="zh-CN" b="1" dirty="0"/>
              <a:t>Topic Diversity</a:t>
            </a:r>
            <a:endParaRPr lang="en-US" altLang="zh-CN" dirty="0"/>
          </a:p>
          <a:p>
            <a:pPr lvl="2"/>
            <a:r>
              <a:rPr lang="en-US" altLang="zh-CN" dirty="0"/>
              <a:t>The percentage of unique words in one topic.</a:t>
            </a:r>
          </a:p>
          <a:p>
            <a:pPr lvl="1"/>
            <a:r>
              <a:rPr lang="en-US" altLang="zh-CN" b="1" dirty="0"/>
              <a:t>Document Clustering</a:t>
            </a:r>
            <a:endParaRPr lang="en-US" altLang="zh-CN" dirty="0"/>
          </a:p>
          <a:p>
            <a:pPr lvl="2"/>
            <a:r>
              <a:rPr lang="en-US" altLang="zh-CN" dirty="0"/>
              <a:t>Normalized Mutual Information between clusters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469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DB48E-0969-4C1F-9C84-C57D78D9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EDD4AE-B7D5-42F4-B378-125B664C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5" y="1809502"/>
            <a:ext cx="6233395" cy="39942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B96480-2061-40D9-AB8C-88EEB2DE4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07" y="1782906"/>
            <a:ext cx="5592731" cy="40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39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A94EF-7F74-4E76-BD4A-507F6EE8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32735E-AE55-4134-8F0C-3F77018AA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4603"/>
            <a:ext cx="10515600" cy="1762359"/>
          </a:xfrm>
        </p:spPr>
        <p:txBody>
          <a:bodyPr/>
          <a:lstStyle/>
          <a:p>
            <a:r>
              <a:rPr lang="en-US" altLang="zh-CN" dirty="0"/>
              <a:t>Missing experiments validating the effectiveness of each loss function;</a:t>
            </a:r>
          </a:p>
          <a:p>
            <a:r>
              <a:rPr lang="en-US" altLang="zh-CN" dirty="0"/>
              <a:t>Missing experiments of topic sparsity (as stated) and topic balance.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11F2C8-980E-4D3C-82FD-4E420081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6" y="1438575"/>
            <a:ext cx="11446628" cy="2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4232A-267C-41F4-BA70-75E01130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52898B-D16E-4E01-B9B9-00908E4F3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Lacks unified metrics/tasks to evaluate the model.</a:t>
                </a:r>
              </a:p>
              <a:p>
                <a:r>
                  <a:rPr lang="en-US" altLang="zh-CN" dirty="0"/>
                  <a:t>The dataset is small.</a:t>
                </a:r>
              </a:p>
              <a:p>
                <a:r>
                  <a:rPr lang="en-US" altLang="zh-CN" dirty="0"/>
                  <a:t>Neural methods is generally better than traditional methods when incorporating word embeddings.</a:t>
                </a:r>
              </a:p>
              <a:p>
                <a:r>
                  <a:rPr lang="en-US" altLang="zh-CN" dirty="0"/>
                  <a:t>Methodology</a:t>
                </a:r>
              </a:p>
              <a:p>
                <a:pPr lvl="1"/>
                <a:r>
                  <a:rPr lang="en-US" altLang="zh-CN" dirty="0"/>
                  <a:t>Project into a low dimensional latent space is necessary</a:t>
                </a:r>
              </a:p>
              <a:p>
                <a:pPr lvl="1"/>
                <a:r>
                  <a:rPr lang="en-US" altLang="zh-CN" dirty="0"/>
                  <a:t>How to jointly project contextualized word embeddings and document embeddings</a:t>
                </a:r>
              </a:p>
              <a:p>
                <a:pPr lvl="1"/>
                <a:r>
                  <a:rPr lang="en-US" altLang="zh-CN" dirty="0"/>
                  <a:t>How to design proper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in the latent space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52898B-D16E-4E01-B9B9-00908E4F3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26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6BE5-1C65-454C-9F4B-C91174AB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05F60-9019-44A7-A07A-7148A65E9C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55" y="1857156"/>
                <a:ext cx="11419490" cy="50008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Perplexity: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Topic Coherence: </a:t>
                </a:r>
              </a:p>
              <a:p>
                <a:pPr lvl="1"/>
                <a:r>
                  <a:rPr lang="en-US" altLang="zh-CN" dirty="0"/>
                  <a:t>Given the most likely word list of topic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denotes the number of documents containing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Umass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measures co-occurrence frequency of two terms in a sliding window: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UCI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)+1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05F60-9019-44A7-A07A-7148A65E9C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55" y="1857156"/>
                <a:ext cx="11419490" cy="5000844"/>
              </a:xfrm>
              <a:blipFill>
                <a:blip r:embed="rId2"/>
                <a:stretch>
                  <a:fillRect l="-961" t="-2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43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44152-9E35-4DA7-AC4E-7AC349F8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3E192-DE04-4A07-8AB0-7E425B51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Topic Coherence</a:t>
            </a:r>
          </a:p>
          <a:p>
            <a:pPr lvl="1"/>
            <a:r>
              <a:rPr lang="en-US" altLang="zh-CN" dirty="0"/>
              <a:t>Normalized Pointwise Mutual Information (Normalized UCI)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D46EE8-5A1D-4FF8-90DA-ED7536EFA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46" y="2676786"/>
            <a:ext cx="9706108" cy="32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1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8E91-B3C2-4CFD-9757-0B78DA92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8675D-8810-4896-925B-E74B7D2B7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Document Clustering Task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indicator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enumerates all possible mapping between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map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ind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map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Normalized mutual information between clusters</a:t>
                </a:r>
              </a:p>
              <a:p>
                <a:endParaRPr lang="en-US" dirty="0"/>
              </a:p>
              <a:p>
                <a:r>
                  <a:rPr lang="en-US" dirty="0"/>
                  <a:t>Document Completion Task</a:t>
                </a:r>
              </a:p>
              <a:p>
                <a:pPr lvl="1"/>
                <a:r>
                  <a:rPr lang="en-US" dirty="0"/>
                  <a:t>Measure the ability of topic model to present good distribution of natural language.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8675D-8810-4896-925B-E74B7D2B7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0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9890-0CB2-4F59-B853-24507CE4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BD43-917D-41DC-8824-89D0E8D6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Resort to analytic solutions;</a:t>
            </a:r>
          </a:p>
          <a:p>
            <a:r>
              <a:rPr lang="en-US" dirty="0"/>
              <a:t>Difficult math;</a:t>
            </a:r>
          </a:p>
        </p:txBody>
      </p:sp>
    </p:spTree>
    <p:extLst>
      <p:ext uri="{BB962C8B-B14F-4D97-AF65-F5344CB8AC3E}">
        <p14:creationId xmlns:p14="http://schemas.microsoft.com/office/powerpoint/2010/main" val="25651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0A17D-7890-40A0-9AEA-8F3295DF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9FA902-E592-45EF-AE41-E8A54F1A9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Use SVD to decompose the sparse co-occurrence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, where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represents the row count/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of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 represents the document-topic distribution,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diagonal matrix of descending eigenvalues and represents the topic importance,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represents the topic-word distribution.</a:t>
                </a:r>
              </a:p>
              <a:p>
                <a:r>
                  <a:rPr lang="en-US" altLang="zh-CN" dirty="0"/>
                  <a:t>Limitations</a:t>
                </a:r>
              </a:p>
              <a:p>
                <a:pPr lvl="1"/>
                <a:r>
                  <a:rPr lang="en-US" altLang="zh-CN" dirty="0"/>
                  <a:t>Bag-of-words;</a:t>
                </a:r>
              </a:p>
              <a:p>
                <a:pPr lvl="1"/>
                <a:r>
                  <a:rPr lang="en-US" altLang="zh-CN" dirty="0"/>
                  <a:t>It is a linear model;</a:t>
                </a:r>
              </a:p>
              <a:p>
                <a:pPr lvl="1"/>
                <a:r>
                  <a:rPr lang="en-US" altLang="zh-CN" dirty="0"/>
                  <a:t>From the statistical point of view, it assumes a Gaussian distribution of the terms in the documents, which is </a:t>
                </a:r>
                <a:r>
                  <a:rPr lang="en-US" altLang="zh-CN" dirty="0" err="1"/>
                  <a:t>problemestic</a:t>
                </a:r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9FA902-E592-45EF-AE41-E8A54F1A9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870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82638CD-5587-41D4-A1BF-CEE4A957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614" y="7663"/>
            <a:ext cx="5464772" cy="18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4156</TotalTime>
  <Words>1939</Words>
  <Application>Microsoft Office PowerPoint</Application>
  <PresentationFormat>宽屏</PresentationFormat>
  <Paragraphs>237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8" baseType="lpstr">
      <vt:lpstr>等线</vt:lpstr>
      <vt:lpstr>等线 Light</vt:lpstr>
      <vt:lpstr>Arial</vt:lpstr>
      <vt:lpstr>Cambria Math</vt:lpstr>
      <vt:lpstr>Office 主题​​</vt:lpstr>
      <vt:lpstr>Topic Modeling</vt:lpstr>
      <vt:lpstr>Outline</vt:lpstr>
      <vt:lpstr>Overview</vt:lpstr>
      <vt:lpstr>Datasets</vt:lpstr>
      <vt:lpstr>Metrics</vt:lpstr>
      <vt:lpstr>Metrics</vt:lpstr>
      <vt:lpstr>Metrics</vt:lpstr>
      <vt:lpstr>Traditional Methods</vt:lpstr>
      <vt:lpstr>LSA</vt:lpstr>
      <vt:lpstr>PLSA</vt:lpstr>
      <vt:lpstr>LDA</vt:lpstr>
      <vt:lpstr>LDA</vt:lpstr>
      <vt:lpstr>Neural Methods</vt:lpstr>
      <vt:lpstr>Variational Inference</vt:lpstr>
      <vt:lpstr>PowerPoint 演示文稿</vt:lpstr>
      <vt:lpstr>PowerPoint 演示文稿</vt:lpstr>
      <vt:lpstr>PowerPoint 演示文稿</vt:lpstr>
      <vt:lpstr>GAN</vt:lpstr>
      <vt:lpstr>PowerPoint 演示文稿</vt:lpstr>
      <vt:lpstr>PowerPoint 演示文稿</vt:lpstr>
      <vt:lpstr>Combine word embedding</vt:lpstr>
      <vt:lpstr>PowerPoint 演示文稿</vt:lpstr>
      <vt:lpstr>PowerPoint 演示文稿</vt:lpstr>
      <vt:lpstr>PowerPoint 演示文稿</vt:lpstr>
      <vt:lpstr>BERT-based methods</vt:lpstr>
      <vt:lpstr>PowerPoint 演示文稿</vt:lpstr>
      <vt:lpstr>PowerPoint 演示文稿</vt:lpstr>
      <vt:lpstr>PowerPoint 演示文稿</vt:lpstr>
      <vt:lpstr>PowerPoint 演示文稿</vt:lpstr>
      <vt:lpstr>BERTopic</vt:lpstr>
      <vt:lpstr>PowerPoint 演示文稿</vt:lpstr>
      <vt:lpstr>Challenges for PLM-based Topic Model</vt:lpstr>
      <vt:lpstr>Challenges for PLM-based Topic Model</vt:lpstr>
      <vt:lpstr>Methodology</vt:lpstr>
      <vt:lpstr>Methodology</vt:lpstr>
      <vt:lpstr>Methodology</vt:lpstr>
      <vt:lpstr>Training</vt:lpstr>
      <vt:lpstr>Training</vt:lpstr>
      <vt:lpstr>Training</vt:lpstr>
      <vt:lpstr>Experiments</vt:lpstr>
      <vt:lpstr>Experiments</vt:lpstr>
      <vt:lpstr>Experiments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</dc:title>
  <dc:creator>Peitian Zhang (FA Talent)</dc:creator>
  <cp:lastModifiedBy>Peitian Zhang (FA Talent)</cp:lastModifiedBy>
  <cp:revision>115</cp:revision>
  <dcterms:created xsi:type="dcterms:W3CDTF">2022-03-06T01:35:12Z</dcterms:created>
  <dcterms:modified xsi:type="dcterms:W3CDTF">2022-03-13T11:33:58Z</dcterms:modified>
</cp:coreProperties>
</file>